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7" r:id="rId2"/>
    <p:sldId id="277" r:id="rId3"/>
    <p:sldId id="276" r:id="rId4"/>
    <p:sldId id="373" r:id="rId5"/>
    <p:sldId id="374" r:id="rId6"/>
    <p:sldId id="375" r:id="rId7"/>
    <p:sldId id="376" r:id="rId8"/>
    <p:sldId id="377" r:id="rId9"/>
    <p:sldId id="378" r:id="rId10"/>
    <p:sldId id="379" r:id="rId11"/>
    <p:sldId id="381" r:id="rId12"/>
    <p:sldId id="383" r:id="rId13"/>
    <p:sldId id="384" r:id="rId14"/>
    <p:sldId id="382" r:id="rId15"/>
    <p:sldId id="388" r:id="rId16"/>
    <p:sldId id="387" r:id="rId17"/>
    <p:sldId id="389" r:id="rId18"/>
    <p:sldId id="391" r:id="rId19"/>
    <p:sldId id="392" r:id="rId20"/>
    <p:sldId id="372" r:id="rId21"/>
    <p:sldId id="390" r:id="rId22"/>
    <p:sldId id="394" r:id="rId23"/>
    <p:sldId id="393" r:id="rId24"/>
    <p:sldId id="395" r:id="rId25"/>
    <p:sldId id="396" r:id="rId26"/>
    <p:sldId id="397" r:id="rId27"/>
    <p:sldId id="380" r:id="rId28"/>
    <p:sldId id="398" r:id="rId29"/>
    <p:sldId id="400" r:id="rId30"/>
    <p:sldId id="39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990" autoAdjust="0"/>
  </p:normalViewPr>
  <p:slideViewPr>
    <p:cSldViewPr snapToGrid="0">
      <p:cViewPr varScale="1">
        <p:scale>
          <a:sx n="80" d="100"/>
          <a:sy n="80" d="100"/>
        </p:scale>
        <p:origin x="758" y="3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145C-99AC-4644-A36E-A4ECBC555925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6146-6681-4DBF-B085-F659EAF9A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48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11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27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939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85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53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09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33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breaks&gt;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70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2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0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271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14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868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18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37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217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2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01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96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16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59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2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18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5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E152D-92CE-4FFA-8E80-A898A7E67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63EC8-82AB-4F3C-A74B-5010AA463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57A2-B568-405D-A49B-747AA0C5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9270-388F-4EC9-BD4B-630D14FC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A637-9446-4D56-9812-2E10FDFE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2E9F-4B35-43E4-A85C-3AF36CED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F6DCF-AAAE-4D7C-97A2-8A208825F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A88D-DA1F-4B0F-9CC7-ED815FD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290C-B17C-4396-85F2-AD0C25F5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7B38D-BEE2-497B-AE48-0AFFB61A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8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11512-5BC6-4915-8062-035027220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FECAF-17E5-40C7-9A5C-40926D438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EF60-DD7E-4CBD-A9E5-C522E29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1400C-B05F-49C5-B497-BBF2E0A9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3A68-F93E-42D5-B3A3-CA7056F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CA0E-54D0-447B-9B53-FF46C674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7F83-5145-49C1-93E3-16CD3904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6C94B-86A0-4394-A3F1-DB5A103C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B7E3C-9986-4C07-9132-34C14226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C38-3BE0-4F62-96BE-7EF78E3C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6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C8C4-1A87-42EA-AFA5-24310D91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E89DB-38BA-4895-BAC4-AC256A91E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2747E-ECAB-4F4F-9A77-818DA2CF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35C8E-ED1F-4608-B337-65041C66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97AEB-6BA8-499E-98D2-F2F566D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0320-B8EE-44CD-BC45-62DE5FDA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6A41-CFE9-43D2-92F6-FDB3FE29C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A82AE-77B3-4387-A149-F2FC41854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8964-6849-4A6F-BE22-2864ACB3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0E19F-195A-4D66-AA6B-4CB0A88C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2C11-528C-4A95-8930-9AD02577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12FB-29FF-46BE-8479-9C355375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FAE5-F9FC-4CB4-B4DD-E8CB4621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D826-68E9-4A9F-8632-EECF495B7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7FE8-405B-4DDF-87A5-B38D403BE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08C168-54C3-44BF-9B22-C0F1F7532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3AB67-E331-4461-84EE-9FD177F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7E0F4-95C3-4644-8F62-D96FCBF0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23AA-8E60-42CD-874D-492B693E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3C0-AC2D-465D-B2C4-C6D305206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18044-B764-4007-8510-A52EF54C6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75EA8-3387-4766-9D0C-3341E0B2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02F72-608E-4240-BFE1-8B21AF77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67F5-A22B-4B90-9D4C-308468542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999D6-6E11-4C5B-86FD-9756CC66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9EF02-AA3B-4C27-8763-7EDE8540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1294-1EF9-4CB0-9281-F7F191942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C93F-0C54-4B12-9011-8A59B40FC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D442-0761-4616-B4A8-49A2A88DE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4FABE-9940-4DC4-8B75-1AB02718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D3241-28F1-415D-94DA-392E967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F9FF-5705-4F78-8879-D25DFDDA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56BF-A790-4E4D-AB5D-73203518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84DE0C-573A-4304-AF20-73BCDA1B8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23276-E349-46BA-8B9B-8DCBB26A7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E51E9-9610-458F-BFF0-36C1E5AD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02326-7E9A-459E-AF28-6FBD4ED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A5265-CA89-42BF-81CB-5AD8B8B2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DBCFB-16E0-4309-8C12-52EFFB0E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3AC75-FE0B-4002-85AA-FF10DF135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235E-3E99-49C5-BAB1-18BB54FD4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00D-352D-4681-8132-8CC5EB9D512D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0E092-1D25-4707-A408-7C2BE392B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276A-E17A-468A-AA25-EB49459D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4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C:\Work\DHIGitHub\DomainServicesCourse\Source\WebApi\App_Data\workflows.jso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modelexecution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buildtimeserie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transfertimeserie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hi-developer-documentation.azurewebsites.net/domain_services/providers-reference/#resultfiletimeseriesrepository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mainservices.dhigroup.com/?path=/story/scenarios-components--scenarios-json-sto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pops-dev.seaportopx.com/jobs-mirror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dhi-developer-documentation.azurewebsites.net/workflow/workflow-overview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eb.yammer.com/main/org/dhigroup.com/groups/eyJfdHlwZSI6Ikdyb3VwIiwiaWQiOiIxNTQ0MzU1NyJ9/all" TargetMode="External"/><Relationship Id="rId5" Type="http://schemas.openxmlformats.org/officeDocument/2006/relationships/hyperlink" Target="https://github.com/DHI/Workflow" TargetMode="External"/><Relationship Id="rId4" Type="http://schemas.openxmlformats.org/officeDocument/2006/relationships/hyperlink" Target="https://www.nuget.org/packages?q=DHI.Workflow" TargetMode="External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3850-EB13-40A1-B195-E7B9B024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336" y="4088522"/>
            <a:ext cx="9144000" cy="80486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Module 3: Backend – advanced</a:t>
            </a:r>
            <a:br>
              <a:rPr lang="en-US" sz="4000" dirty="0"/>
            </a:br>
            <a:r>
              <a:rPr lang="en-US" sz="4000" dirty="0"/>
              <a:t>Workflow Execution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C9F3C-EBC7-4133-A8EF-E67DE227B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493" y="2809870"/>
            <a:ext cx="4875339" cy="738999"/>
          </a:xfrm>
          <a:prstGeom prst="rect">
            <a:avLst/>
          </a:prstGeom>
        </p:spPr>
      </p:pic>
      <p:pic>
        <p:nvPicPr>
          <p:cNvPr id="2050" name="Picture 2" descr="Campus">
            <a:extLst>
              <a:ext uri="{FF2B5EF4-FFF2-40B4-BE49-F238E27FC236}">
                <a16:creationId xmlns:a16="http://schemas.microsoft.com/office/drawing/2014/main" id="{CD501E43-3218-E223-3815-37489294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A4565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2" y="330324"/>
            <a:ext cx="1557438" cy="5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2E537FD-ED4F-3363-CF2C-9F7E30DE3CAB}"/>
              </a:ext>
            </a:extLst>
          </p:cNvPr>
          <p:cNvSpPr txBox="1">
            <a:spLocks/>
          </p:cNvSpPr>
          <p:nvPr/>
        </p:nvSpPr>
        <p:spPr>
          <a:xfrm>
            <a:off x="1674610" y="1714509"/>
            <a:ext cx="9144000" cy="8048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Developing Business Applications with</a:t>
            </a:r>
          </a:p>
        </p:txBody>
      </p:sp>
    </p:spTree>
    <p:extLst>
      <p:ext uri="{BB962C8B-B14F-4D97-AF65-F5344CB8AC3E}">
        <p14:creationId xmlns:p14="http://schemas.microsoft.com/office/powerpoint/2010/main" val="337770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8D0F6C-2608-10C7-CF7F-82AE395047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710946" y="1172450"/>
            <a:ext cx="10009585" cy="540786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8B4CAB-073B-14FF-893C-3DAB2CA742D7}"/>
              </a:ext>
            </a:extLst>
          </p:cNvPr>
          <p:cNvSpPr txBox="1"/>
          <p:nvPr/>
        </p:nvSpPr>
        <p:spPr>
          <a:xfrm>
            <a:off x="491123" y="1798889"/>
            <a:ext cx="119040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Job Repository</a:t>
            </a:r>
            <a:r>
              <a:rPr lang="en-AU" sz="2400" dirty="0"/>
              <a:t>: Where jobs are tracked with status, completion times etc</a:t>
            </a:r>
          </a:p>
          <a:p>
            <a:r>
              <a:rPr lang="en-AU" sz="2400" b="1" dirty="0"/>
              <a:t>Task Repository</a:t>
            </a:r>
            <a:r>
              <a:rPr lang="en-AU" sz="2400" dirty="0"/>
              <a:t>: The workflows or a representation of these</a:t>
            </a:r>
          </a:p>
          <a:p>
            <a:r>
              <a:rPr lang="en-AU" sz="2400" b="1" dirty="0"/>
              <a:t>Log Repository</a:t>
            </a:r>
            <a:r>
              <a:rPr lang="en-AU" sz="2400" dirty="0"/>
              <a:t>: Where logs go through</a:t>
            </a:r>
          </a:p>
          <a:p>
            <a:r>
              <a:rPr lang="en-AU" sz="2400" b="1" dirty="0"/>
              <a:t>Host Group Repository</a:t>
            </a:r>
            <a:r>
              <a:rPr lang="en-AU" sz="2400" dirty="0"/>
              <a:t>: Registry of hosts to use VMs, </a:t>
            </a:r>
            <a:r>
              <a:rPr lang="en-AU" sz="2400" dirty="0" err="1"/>
              <a:t>ScaleSets</a:t>
            </a:r>
            <a:r>
              <a:rPr lang="en-AU" sz="2400" dirty="0"/>
              <a:t>, containers</a:t>
            </a:r>
          </a:p>
          <a:p>
            <a:r>
              <a:rPr lang="en-AU" sz="2400" b="1" dirty="0"/>
              <a:t>Scalar Repository</a:t>
            </a:r>
            <a:r>
              <a:rPr lang="en-AU" sz="2400" dirty="0"/>
              <a:t>: A collection of individual values like health flags, other KPIs</a:t>
            </a:r>
          </a:p>
          <a:p>
            <a:endParaRPr lang="en-AU" sz="2400" dirty="0"/>
          </a:p>
          <a:p>
            <a:r>
              <a:rPr lang="en-AU" sz="2400" b="1" dirty="0"/>
              <a:t>Job Orchestrator</a:t>
            </a:r>
            <a:r>
              <a:rPr lang="en-AU" sz="2400" dirty="0"/>
              <a:t>: The mechanism delegating jobs to execute workflows to available hosts </a:t>
            </a:r>
          </a:p>
          <a:p>
            <a:r>
              <a:rPr lang="en-AU" sz="2400" b="1" dirty="0"/>
              <a:t>Workflow Host</a:t>
            </a:r>
            <a:r>
              <a:rPr lang="en-AU" sz="2400" dirty="0"/>
              <a:t>: The mechanism on the VM, </a:t>
            </a:r>
            <a:r>
              <a:rPr lang="en-AU" sz="2400" dirty="0" err="1"/>
              <a:t>ScaleSets</a:t>
            </a:r>
            <a:r>
              <a:rPr lang="en-AU" sz="2400" dirty="0"/>
              <a:t>, container that execute the workflow</a:t>
            </a:r>
          </a:p>
          <a:p>
            <a:endParaRPr lang="en-AU" sz="2400" dirty="0"/>
          </a:p>
          <a:p>
            <a:r>
              <a:rPr lang="en-AU" sz="2400" b="1" dirty="0"/>
              <a:t>Workflow</a:t>
            </a:r>
            <a:r>
              <a:rPr lang="en-AU" sz="2400" dirty="0"/>
              <a:t>: The C# workflow that </a:t>
            </a:r>
            <a:r>
              <a:rPr lang="en-AU" sz="2400" b="1" dirty="0"/>
              <a:t>YOU </a:t>
            </a:r>
            <a:r>
              <a:rPr lang="en-AU" sz="2400" dirty="0"/>
              <a:t>build</a:t>
            </a:r>
          </a:p>
          <a:p>
            <a:r>
              <a:rPr lang="en-AU" sz="2400" b="1" dirty="0"/>
              <a:t>Actions</a:t>
            </a:r>
            <a:r>
              <a:rPr lang="en-AU" sz="2400" dirty="0"/>
              <a:t>: The prefabs that you can base the Workflow on</a:t>
            </a:r>
          </a:p>
        </p:txBody>
      </p:sp>
    </p:spTree>
    <p:extLst>
      <p:ext uri="{BB962C8B-B14F-4D97-AF65-F5344CB8AC3E}">
        <p14:creationId xmlns:p14="http://schemas.microsoft.com/office/powerpoint/2010/main" val="1976141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have running for the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Authorisation Server – Local </a:t>
            </a:r>
            <a:r>
              <a:rPr lang="en-AU" dirty="0" err="1"/>
              <a:t>postgres</a:t>
            </a:r>
            <a:r>
              <a:rPr lang="en-AU" dirty="0"/>
              <a:t> database for users</a:t>
            </a:r>
          </a:p>
          <a:p>
            <a:r>
              <a:rPr lang="en-AU" dirty="0" err="1"/>
              <a:t>WebApis</a:t>
            </a:r>
            <a:r>
              <a:rPr lang="en-AU" dirty="0"/>
              <a:t> – Local file for job repository</a:t>
            </a:r>
          </a:p>
          <a:p>
            <a:r>
              <a:rPr lang="en-AU" dirty="0" err="1"/>
              <a:t>JobOrchestratorWinService</a:t>
            </a:r>
            <a:r>
              <a:rPr lang="en-AU" dirty="0"/>
              <a:t> … Lets see it</a:t>
            </a:r>
          </a:p>
          <a:p>
            <a:r>
              <a:rPr lang="en-AU" dirty="0" err="1"/>
              <a:t>WorkflowHostWinService</a:t>
            </a:r>
            <a:r>
              <a:rPr lang="en-AU" dirty="0"/>
              <a:t> … Lets see it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(Here it’s Windows services, but this is a choice made here)</a:t>
            </a:r>
          </a:p>
        </p:txBody>
      </p:sp>
    </p:spTree>
    <p:extLst>
      <p:ext uri="{BB962C8B-B14F-4D97-AF65-F5344CB8AC3E}">
        <p14:creationId xmlns:p14="http://schemas.microsoft.com/office/powerpoint/2010/main" val="2510149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Anatomy of a workflow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B073AF3-42B9-7066-CD0F-6C7B780A4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76716" y="549762"/>
            <a:ext cx="5786257" cy="5943113"/>
          </a:xfr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402454"/>
            <a:ext cx="5257800" cy="5138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/>
              <a:t>Workflow timeout, how long is it allowed to run for</a:t>
            </a:r>
          </a:p>
          <a:p>
            <a:r>
              <a:rPr lang="en-AU" sz="2400" dirty="0"/>
              <a:t>Workflow name, for display purpose only so far</a:t>
            </a:r>
          </a:p>
          <a:p>
            <a:r>
              <a:rPr lang="en-AU" sz="2400" dirty="0" err="1"/>
              <a:t>HostGroup</a:t>
            </a:r>
            <a:r>
              <a:rPr lang="en-AU" sz="2400" dirty="0"/>
              <a:t> that the workflow should be executed through *</a:t>
            </a:r>
          </a:p>
          <a:p>
            <a:r>
              <a:rPr lang="en-AU" sz="2400" dirty="0"/>
              <a:t>Parameter exposed e.g. through the web </a:t>
            </a:r>
            <a:r>
              <a:rPr lang="en-AU" sz="2400" dirty="0" err="1"/>
              <a:t>api</a:t>
            </a:r>
            <a:r>
              <a:rPr lang="en-AU" sz="2400" dirty="0"/>
              <a:t>. </a:t>
            </a:r>
            <a:r>
              <a:rPr lang="en-AU" sz="2400" dirty="0">
                <a:hlinkClick r:id="rId4" action="ppaction://hlinkfile"/>
              </a:rPr>
              <a:t>Lets see it</a:t>
            </a:r>
            <a:endParaRPr lang="en-AU" sz="2400" dirty="0"/>
          </a:p>
          <a:p>
            <a:r>
              <a:rPr lang="en-AU" sz="2400" dirty="0"/>
              <a:t>Main method called to run workflow</a:t>
            </a:r>
          </a:p>
          <a:p>
            <a:r>
              <a:rPr lang="en-AU" sz="2400" dirty="0"/>
              <a:t>Microsoft </a:t>
            </a:r>
            <a:r>
              <a:rPr lang="en-AU" sz="2400" dirty="0" err="1"/>
              <a:t>ILogger</a:t>
            </a:r>
            <a:r>
              <a:rPr lang="en-AU" sz="2400" dirty="0"/>
              <a:t> injected</a:t>
            </a:r>
          </a:p>
          <a:p>
            <a:r>
              <a:rPr lang="en-AU" sz="2400" dirty="0"/>
              <a:t>Use of Actions and other wonderful things</a:t>
            </a:r>
          </a:p>
          <a:p>
            <a:endParaRPr lang="en-AU" sz="2400" dirty="0"/>
          </a:p>
          <a:p>
            <a:endParaRPr lang="en-AU" sz="2400" dirty="0"/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1575B28D-4416-7E37-9714-04CB640EDFDE}"/>
              </a:ext>
            </a:extLst>
          </p:cNvPr>
          <p:cNvSpPr/>
          <p:nvPr/>
        </p:nvSpPr>
        <p:spPr>
          <a:xfrm>
            <a:off x="1698897" y="1085880"/>
            <a:ext cx="7825693" cy="3584672"/>
          </a:xfrm>
          <a:prstGeom prst="wedgeRoundRectCallout">
            <a:avLst>
              <a:gd name="adj1" fmla="val 34364"/>
              <a:gd name="adj2" fmla="val 638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600" dirty="0"/>
          </a:p>
          <a:p>
            <a:r>
              <a:rPr lang="en-AU" sz="3600" dirty="0" err="1"/>
              <a:t>Directory.Delete</a:t>
            </a:r>
            <a:r>
              <a:rPr lang="en-AU" sz="3600" dirty="0"/>
              <a:t> !!! … why Actions???</a:t>
            </a:r>
          </a:p>
          <a:p>
            <a:endParaRPr lang="en-AU" sz="3600" dirty="0"/>
          </a:p>
          <a:p>
            <a:r>
              <a:rPr lang="en-AU" sz="3600" dirty="0"/>
              <a:t>Comprehensive logging, concurrency management and retry policies needed for operational systems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35588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want to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Run MIKE1D river model in forecast mode</a:t>
            </a:r>
          </a:p>
          <a:p>
            <a:r>
              <a:rPr lang="en-AU" dirty="0"/>
              <a:t>Scale input boundary</a:t>
            </a:r>
          </a:p>
          <a:p>
            <a:r>
              <a:rPr lang="en-AU" dirty="0"/>
              <a:t>Extract result</a:t>
            </a:r>
          </a:p>
          <a:p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3A6089-E796-1607-03CD-FE05CEB7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922" y="2799298"/>
            <a:ext cx="7270954" cy="3896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4133DC-3563-5124-36B8-26C7DDF9B429}"/>
              </a:ext>
            </a:extLst>
          </p:cNvPr>
          <p:cNvSpPr txBox="1"/>
          <p:nvPr/>
        </p:nvSpPr>
        <p:spPr>
          <a:xfrm>
            <a:off x="838200" y="4229801"/>
            <a:ext cx="3478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For the sake of demonstration this example will include aspects that will occur in a forecast system and a scenario system, but probably not in both.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D19166-9CF8-1AAC-7A43-B444D6D955D8}"/>
              </a:ext>
            </a:extLst>
          </p:cNvPr>
          <p:cNvCxnSpPr>
            <a:cxnSpLocks/>
          </p:cNvCxnSpPr>
          <p:nvPr/>
        </p:nvCxnSpPr>
        <p:spPr>
          <a:xfrm>
            <a:off x="4459804" y="2628199"/>
            <a:ext cx="6849585" cy="1648427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BFEAA9-8DD0-B0DF-7D00-3F569B2576D0}"/>
              </a:ext>
            </a:extLst>
          </p:cNvPr>
          <p:cNvCxnSpPr>
            <a:cxnSpLocks/>
          </p:cNvCxnSpPr>
          <p:nvPr/>
        </p:nvCxnSpPr>
        <p:spPr>
          <a:xfrm>
            <a:off x="3292962" y="3103463"/>
            <a:ext cx="3640771" cy="1126338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Explosion: 14 Points 1">
            <a:extLst>
              <a:ext uri="{FF2B5EF4-FFF2-40B4-BE49-F238E27FC236}">
                <a16:creationId xmlns:a16="http://schemas.microsoft.com/office/drawing/2014/main" id="{7E7B33C1-0E46-79DD-C491-BB1BF2ED661B}"/>
              </a:ext>
            </a:extLst>
          </p:cNvPr>
          <p:cNvSpPr/>
          <p:nvPr/>
        </p:nvSpPr>
        <p:spPr>
          <a:xfrm>
            <a:off x="8010524" y="214313"/>
            <a:ext cx="4181475" cy="2413886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Model technical terms will be used</a:t>
            </a:r>
          </a:p>
        </p:txBody>
      </p:sp>
    </p:spTree>
    <p:extLst>
      <p:ext uri="{BB962C8B-B14F-4D97-AF65-F5344CB8AC3E}">
        <p14:creationId xmlns:p14="http://schemas.microsoft.com/office/powerpoint/2010/main" val="3858487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in model execution for this Demo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5257800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Master Folder is where the template model is stored</a:t>
            </a:r>
          </a:p>
          <a:p>
            <a:r>
              <a:rPr lang="en-AU" sz="3200" dirty="0"/>
              <a:t>Current Folder is where the model execution is being performed</a:t>
            </a:r>
          </a:p>
          <a:p>
            <a:r>
              <a:rPr lang="en-AU" sz="3200" dirty="0"/>
              <a:t>History Folder is where previous runs are being archived</a:t>
            </a:r>
          </a:p>
          <a:p>
            <a:endParaRPr lang="en-AU" sz="3200" dirty="0"/>
          </a:p>
          <a:p>
            <a:pPr marL="0" indent="0">
              <a:buNone/>
            </a:pPr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74AADB-20CE-9922-A324-1D534218A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02" y="1444740"/>
            <a:ext cx="5131554" cy="534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75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BuildTimeseries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7635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BuildTimeseries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be </a:t>
            </a:r>
            <a:r>
              <a:rPr lang="en-AU" sz="2800" b="1" dirty="0"/>
              <a:t>constructed</a:t>
            </a:r>
          </a:p>
          <a:p>
            <a:pPr lvl="1"/>
            <a:r>
              <a:rPr lang="en-AU" sz="2800" dirty="0"/>
              <a:t>A time series is constructed based on multiple time series being subjected to multiple methods</a:t>
            </a:r>
          </a:p>
          <a:p>
            <a:pPr lvl="1"/>
            <a:r>
              <a:rPr lang="en-AU" sz="2800" dirty="0"/>
              <a:t>A method working on a time series can simple like Offset, Delete, Resample etc to more complex like </a:t>
            </a:r>
            <a:r>
              <a:rPr lang="en-AU" sz="2800" dirty="0" err="1"/>
              <a:t>EstimateWindPeakGust</a:t>
            </a:r>
            <a:r>
              <a:rPr lang="en-AU" sz="2800" dirty="0"/>
              <a:t> etc</a:t>
            </a:r>
          </a:p>
          <a:p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</p:txBody>
      </p:sp>
    </p:spTree>
    <p:extLst>
      <p:ext uri="{BB962C8B-B14F-4D97-AF65-F5344CB8AC3E}">
        <p14:creationId xmlns:p14="http://schemas.microsoft.com/office/powerpoint/2010/main" val="571254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TransferTimeseries</a:t>
            </a:r>
            <a:r>
              <a:rPr lang="en-AU" sz="4400" dirty="0"/>
              <a:t> 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8196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TransferTimeseries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</a:t>
            </a:r>
            <a:r>
              <a:rPr lang="en-AU" sz="2800" b="1" dirty="0"/>
              <a:t>transferred </a:t>
            </a:r>
            <a:r>
              <a:rPr lang="en-AU" sz="2800" dirty="0"/>
              <a:t>from one repo to another</a:t>
            </a:r>
          </a:p>
          <a:p>
            <a:r>
              <a:rPr lang="en-AU" sz="3200" dirty="0">
                <a:hlinkClick r:id="rId3"/>
              </a:rPr>
              <a:t>Documentation</a:t>
            </a:r>
            <a:r>
              <a:rPr lang="en-AU" sz="3200" dirty="0"/>
              <a:t> and </a:t>
            </a:r>
            <a:r>
              <a:rPr lang="en-AU" sz="3200" dirty="0">
                <a:hlinkClick r:id="rId4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  <a:p>
            <a:pPr marL="0" indent="0">
              <a:buNone/>
            </a:pP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2948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Matrix - Wikipedia, den frie encyklopædi">
            <a:extLst>
              <a:ext uri="{FF2B5EF4-FFF2-40B4-BE49-F238E27FC236}">
                <a16:creationId xmlns:a16="http://schemas.microsoft.com/office/drawing/2014/main" id="{B395D781-DEF1-9E0D-7104-64A705A46B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7" r="9089" b="13012"/>
          <a:stretch/>
        </p:blipFill>
        <p:spPr bwMode="auto">
          <a:xfrm>
            <a:off x="3523488" y="562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576103" y="1092904"/>
            <a:ext cx="6222994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the workflow code</a:t>
            </a: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400" dirty="0">
                <a:latin typeface="+mj-lt"/>
                <a:ea typeface="+mj-ea"/>
                <a:cs typeface="+mj-cs"/>
              </a:rPr>
              <a:t>and run the integration test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172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9308F7-7D85-0A97-5015-59A16A3DE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8" t="4727" r="2996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223045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it run from the web </a:t>
            </a:r>
            <a:r>
              <a:rPr lang="en-US" sz="4100" dirty="0" err="1">
                <a:latin typeface="+mj-lt"/>
                <a:ea typeface="+mj-ea"/>
                <a:cs typeface="+mj-cs"/>
              </a:rPr>
              <a:t>api</a:t>
            </a:r>
            <a:endParaRPr lang="en-US" sz="41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89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exagon 32">
            <a:extLst>
              <a:ext uri="{FF2B5EF4-FFF2-40B4-BE49-F238E27FC236}">
                <a16:creationId xmlns:a16="http://schemas.microsoft.com/office/drawing/2014/main" id="{6B861DC0-D7AB-40A8-84F7-C91AE432A3EA}"/>
              </a:ext>
            </a:extLst>
          </p:cNvPr>
          <p:cNvSpPr/>
          <p:nvPr/>
        </p:nvSpPr>
        <p:spPr>
          <a:xfrm>
            <a:off x="9516007" y="27935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DF1C5BA5-91BF-4810-9871-95648B9EC31B}"/>
              </a:ext>
            </a:extLst>
          </p:cNvPr>
          <p:cNvSpPr/>
          <p:nvPr/>
        </p:nvSpPr>
        <p:spPr>
          <a:xfrm>
            <a:off x="9363607" y="26411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A031FB85-CE8A-4F94-93BB-A5E02875F809}"/>
              </a:ext>
            </a:extLst>
          </p:cNvPr>
          <p:cNvSpPr/>
          <p:nvPr/>
        </p:nvSpPr>
        <p:spPr>
          <a:xfrm>
            <a:off x="1249415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63CA15E-0224-40D8-86D7-5F735740BC7E}"/>
              </a:ext>
            </a:extLst>
          </p:cNvPr>
          <p:cNvSpPr/>
          <p:nvPr/>
        </p:nvSpPr>
        <p:spPr>
          <a:xfrm>
            <a:off x="3828379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7271D-1CB4-4B81-B3EB-1ADAEA050AD4}"/>
              </a:ext>
            </a:extLst>
          </p:cNvPr>
          <p:cNvSpPr/>
          <p:nvPr/>
        </p:nvSpPr>
        <p:spPr>
          <a:xfrm>
            <a:off x="2857125" y="598881"/>
            <a:ext cx="1491449" cy="807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4E835316-6967-4855-BD9B-641245368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6879" y="66558"/>
            <a:ext cx="511939" cy="51193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DFBE01BF-F36D-4682-8EA9-4DC077D1CFAA}"/>
              </a:ext>
            </a:extLst>
          </p:cNvPr>
          <p:cNvSpPr/>
          <p:nvPr/>
        </p:nvSpPr>
        <p:spPr>
          <a:xfrm>
            <a:off x="6519793" y="2590325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Orchestrator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3E1DB92C-1EA6-42F6-9871-363E36BB4CB1}"/>
              </a:ext>
            </a:extLst>
          </p:cNvPr>
          <p:cNvSpPr/>
          <p:nvPr/>
        </p:nvSpPr>
        <p:spPr>
          <a:xfrm>
            <a:off x="6519793" y="5126665"/>
            <a:ext cx="2691414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MIKE Cloud</a:t>
            </a:r>
          </a:p>
          <a:p>
            <a:pPr algn="ctr"/>
            <a:r>
              <a:rPr lang="da-DK" dirty="0"/>
              <a:t>Services</a:t>
            </a:r>
            <a:endParaRPr lang="en-US" dirty="0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D606B5F7-D31D-4495-9413-2BE80B39CF10}"/>
              </a:ext>
            </a:extLst>
          </p:cNvPr>
          <p:cNvSpPr/>
          <p:nvPr/>
        </p:nvSpPr>
        <p:spPr>
          <a:xfrm>
            <a:off x="9211207" y="24887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Workflow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9D834-4803-4F5A-B332-7FC09DAE4BF8}"/>
              </a:ext>
            </a:extLst>
          </p:cNvPr>
          <p:cNvSpPr txBox="1"/>
          <p:nvPr/>
        </p:nvSpPr>
        <p:spPr>
          <a:xfrm>
            <a:off x="279906" y="1721481"/>
            <a:ext cx="20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59BFE-8A7A-4265-ACFC-E063FD565701}"/>
              </a:ext>
            </a:extLst>
          </p:cNvPr>
          <p:cNvSpPr txBox="1"/>
          <p:nvPr/>
        </p:nvSpPr>
        <p:spPr>
          <a:xfrm>
            <a:off x="277277" y="4597408"/>
            <a:ext cx="324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Services</a:t>
            </a:r>
          </a:p>
        </p:txBody>
      </p:sp>
      <p:pic>
        <p:nvPicPr>
          <p:cNvPr id="1048" name="Picture 24" descr="execution Icon - Download execution Icon 3968542 | Noun Project">
            <a:extLst>
              <a:ext uri="{FF2B5EF4-FFF2-40B4-BE49-F238E27FC236}">
                <a16:creationId xmlns:a16="http://schemas.microsoft.com/office/drawing/2014/main" id="{BA943559-E54F-4276-A171-8DDCA6FED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462" y="3150618"/>
            <a:ext cx="414350" cy="4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loud 37">
            <a:extLst>
              <a:ext uri="{FF2B5EF4-FFF2-40B4-BE49-F238E27FC236}">
                <a16:creationId xmlns:a16="http://schemas.microsoft.com/office/drawing/2014/main" id="{69E5CFCB-AA52-47FD-9A8F-ACC0697DB7E3}"/>
              </a:ext>
            </a:extLst>
          </p:cNvPr>
          <p:cNvSpPr/>
          <p:nvPr/>
        </p:nvSpPr>
        <p:spPr>
          <a:xfrm>
            <a:off x="2283477" y="5192879"/>
            <a:ext cx="2802119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</a:t>
            </a:r>
          </a:p>
          <a:p>
            <a:pPr algn="ctr"/>
            <a:r>
              <a:rPr lang="en-US" dirty="0"/>
              <a:t>PostgreSQL</a:t>
            </a:r>
          </a:p>
        </p:txBody>
      </p:sp>
      <p:pic>
        <p:nvPicPr>
          <p:cNvPr id="1064" name="Picture 40" descr="PostgreSQL - Visual Studio Marketplace">
            <a:extLst>
              <a:ext uri="{FF2B5EF4-FFF2-40B4-BE49-F238E27FC236}">
                <a16:creationId xmlns:a16="http://schemas.microsoft.com/office/drawing/2014/main" id="{2538E492-03A8-4F2F-AB3F-C46B01AA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2" y="5079405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3AA337A-2017-4525-A41C-CBBC9FA33F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102" y="5408432"/>
            <a:ext cx="338463" cy="33846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A289366-E694-40D4-8A9C-40CA1463A1E0}"/>
              </a:ext>
            </a:extLst>
          </p:cNvPr>
          <p:cNvSpPr txBox="1"/>
          <p:nvPr/>
        </p:nvSpPr>
        <p:spPr>
          <a:xfrm>
            <a:off x="278311" y="114982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C3D7E9D-6FB2-4A6C-83F9-9612375FD9AB}"/>
              </a:ext>
            </a:extLst>
          </p:cNvPr>
          <p:cNvCxnSpPr/>
          <p:nvPr/>
        </p:nvCxnSpPr>
        <p:spPr>
          <a:xfrm flipV="1">
            <a:off x="277277" y="1610339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C59582-265B-46A0-A7AF-CA42707A5888}"/>
              </a:ext>
            </a:extLst>
          </p:cNvPr>
          <p:cNvCxnSpPr/>
          <p:nvPr/>
        </p:nvCxnSpPr>
        <p:spPr>
          <a:xfrm flipV="1">
            <a:off x="389423" y="4532472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Left-Right Arrow 17">
            <a:extLst>
              <a:ext uri="{FF2B5EF4-FFF2-40B4-BE49-F238E27FC236}">
                <a16:creationId xmlns:a16="http://schemas.microsoft.com/office/drawing/2014/main" id="{ABE45E40-EE61-440B-A09B-410A737ADD3D}"/>
              </a:ext>
            </a:extLst>
          </p:cNvPr>
          <p:cNvSpPr/>
          <p:nvPr/>
        </p:nvSpPr>
        <p:spPr>
          <a:xfrm rot="19322400">
            <a:off x="8251179" y="4289955"/>
            <a:ext cx="1486610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56" name="Left-Right Arrow 17">
            <a:extLst>
              <a:ext uri="{FF2B5EF4-FFF2-40B4-BE49-F238E27FC236}">
                <a16:creationId xmlns:a16="http://schemas.microsoft.com/office/drawing/2014/main" id="{62EDCDF8-6F80-419B-9C99-AC04106C7373}"/>
              </a:ext>
            </a:extLst>
          </p:cNvPr>
          <p:cNvSpPr/>
          <p:nvPr/>
        </p:nvSpPr>
        <p:spPr>
          <a:xfrm rot="2403080">
            <a:off x="5495234" y="4208106"/>
            <a:ext cx="184107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27" name="Left-Right Arrow 17">
            <a:extLst>
              <a:ext uri="{FF2B5EF4-FFF2-40B4-BE49-F238E27FC236}">
                <a16:creationId xmlns:a16="http://schemas.microsoft.com/office/drawing/2014/main" id="{07905DD8-0F46-4927-89D5-96D69ECC7614}"/>
              </a:ext>
            </a:extLst>
          </p:cNvPr>
          <p:cNvSpPr/>
          <p:nvPr/>
        </p:nvSpPr>
        <p:spPr>
          <a:xfrm>
            <a:off x="5623820" y="2915723"/>
            <a:ext cx="1310011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34" name="Left-Right Arrow 17">
            <a:extLst>
              <a:ext uri="{FF2B5EF4-FFF2-40B4-BE49-F238E27FC236}">
                <a16:creationId xmlns:a16="http://schemas.microsoft.com/office/drawing/2014/main" id="{A778B68B-E19A-4317-A943-BD7E320D1154}"/>
              </a:ext>
            </a:extLst>
          </p:cNvPr>
          <p:cNvSpPr/>
          <p:nvPr/>
        </p:nvSpPr>
        <p:spPr>
          <a:xfrm>
            <a:off x="8305806" y="2960198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47" name="Down Arrow 3">
            <a:extLst>
              <a:ext uri="{FF2B5EF4-FFF2-40B4-BE49-F238E27FC236}">
                <a16:creationId xmlns:a16="http://schemas.microsoft.com/office/drawing/2014/main" id="{6AD66914-5313-4F8A-93ED-4D48B780F732}"/>
              </a:ext>
            </a:extLst>
          </p:cNvPr>
          <p:cNvSpPr/>
          <p:nvPr/>
        </p:nvSpPr>
        <p:spPr>
          <a:xfrm rot="8701885">
            <a:off x="4460105" y="1340396"/>
            <a:ext cx="461019" cy="1398136"/>
          </a:xfrm>
          <a:prstGeom prst="down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WebSocket</a:t>
            </a:r>
          </a:p>
        </p:txBody>
      </p:sp>
      <p:sp>
        <p:nvSpPr>
          <p:cNvPr id="61" name="Left-Right Arrow 17">
            <a:extLst>
              <a:ext uri="{FF2B5EF4-FFF2-40B4-BE49-F238E27FC236}">
                <a16:creationId xmlns:a16="http://schemas.microsoft.com/office/drawing/2014/main" id="{C8683273-1A5A-4A25-8D3F-254DAE9A24C0}"/>
              </a:ext>
            </a:extLst>
          </p:cNvPr>
          <p:cNvSpPr/>
          <p:nvPr/>
        </p:nvSpPr>
        <p:spPr>
          <a:xfrm rot="3347420">
            <a:off x="1986209" y="4210341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2" name="Left-Right Arrow 17">
            <a:extLst>
              <a:ext uri="{FF2B5EF4-FFF2-40B4-BE49-F238E27FC236}">
                <a16:creationId xmlns:a16="http://schemas.microsoft.com/office/drawing/2014/main" id="{1A3A4A19-8426-4D51-8495-5247D437D0AE}"/>
              </a:ext>
            </a:extLst>
          </p:cNvPr>
          <p:cNvSpPr/>
          <p:nvPr/>
        </p:nvSpPr>
        <p:spPr>
          <a:xfrm rot="18366305">
            <a:off x="3864338" y="4177000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3" name="Left-Right Arrow 17">
            <a:extLst>
              <a:ext uri="{FF2B5EF4-FFF2-40B4-BE49-F238E27FC236}">
                <a16:creationId xmlns:a16="http://schemas.microsoft.com/office/drawing/2014/main" id="{B549E96F-9C0B-4BF5-A39C-8E73AA02CC5F}"/>
              </a:ext>
            </a:extLst>
          </p:cNvPr>
          <p:cNvSpPr/>
          <p:nvPr/>
        </p:nvSpPr>
        <p:spPr>
          <a:xfrm rot="3438753">
            <a:off x="3644908" y="1820316"/>
            <a:ext cx="114192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64" name="Left-Right Arrow 17">
            <a:extLst>
              <a:ext uri="{FF2B5EF4-FFF2-40B4-BE49-F238E27FC236}">
                <a16:creationId xmlns:a16="http://schemas.microsoft.com/office/drawing/2014/main" id="{030E1B4E-69D1-4E96-827B-C60162237E00}"/>
              </a:ext>
            </a:extLst>
          </p:cNvPr>
          <p:cNvSpPr/>
          <p:nvPr/>
        </p:nvSpPr>
        <p:spPr>
          <a:xfrm rot="18483271">
            <a:off x="2277895" y="1817313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pic>
        <p:nvPicPr>
          <p:cNvPr id="1078" name="Picture 54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0F9975E-8727-46E6-802F-4A37846B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8" y="3203676"/>
            <a:ext cx="483142" cy="4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4" name="Picture 70" descr="Instructor Icon #273584 - Free Icons Library">
            <a:extLst>
              <a:ext uri="{FF2B5EF4-FFF2-40B4-BE49-F238E27FC236}">
                <a16:creationId xmlns:a16="http://schemas.microsoft.com/office/drawing/2014/main" id="{A2690BBA-9B81-4255-A9B3-CA5C2DA80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340" y="3386450"/>
            <a:ext cx="277763" cy="27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2" name="Picture 78">
            <a:extLst>
              <a:ext uri="{FF2B5EF4-FFF2-40B4-BE49-F238E27FC236}">
                <a16:creationId xmlns:a16="http://schemas.microsoft.com/office/drawing/2014/main" id="{67FA0FAF-B773-498A-80F2-7AA777BD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80" y="3261765"/>
            <a:ext cx="338412" cy="33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0" descr="PostgreSQL - Visual Studio Marketplace">
            <a:extLst>
              <a:ext uri="{FF2B5EF4-FFF2-40B4-BE49-F238E27FC236}">
                <a16:creationId xmlns:a16="http://schemas.microsoft.com/office/drawing/2014/main" id="{1B2419CD-112D-49C0-9CDB-A232AC0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228" y="5071861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EB3AD0F-F93B-40BE-9578-6F68A1E4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85" y="1079554"/>
            <a:ext cx="303920" cy="26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D530F718-6631-42A6-BE2E-7FA9778E8AC4}"/>
              </a:ext>
            </a:extLst>
          </p:cNvPr>
          <p:cNvSpPr txBox="1"/>
          <p:nvPr/>
        </p:nvSpPr>
        <p:spPr>
          <a:xfrm>
            <a:off x="5983853" y="880211"/>
            <a:ext cx="492923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Module 3: Backend – advanced (jobs &amp; workflows)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0960FD7-3B2F-4735-AED2-505201BE71D2}"/>
              </a:ext>
            </a:extLst>
          </p:cNvPr>
          <p:cNvSpPr/>
          <p:nvPr/>
        </p:nvSpPr>
        <p:spPr>
          <a:xfrm>
            <a:off x="6319444" y="1788823"/>
            <a:ext cx="5587140" cy="2858707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0F0A68-5656-428D-904B-645F00F6C10B}"/>
              </a:ext>
            </a:extLst>
          </p:cNvPr>
          <p:cNvCxnSpPr>
            <a:cxnSpLocks/>
            <a:stCxn id="48" idx="2"/>
            <a:endCxn id="50" idx="0"/>
          </p:cNvCxnSpPr>
          <p:nvPr/>
        </p:nvCxnSpPr>
        <p:spPr>
          <a:xfrm>
            <a:off x="8448471" y="1249543"/>
            <a:ext cx="664543" cy="539280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40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6221B-5445-C99C-807A-E5706665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648" y="1305857"/>
            <a:ext cx="6380704" cy="424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39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– Most important groups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3C477-5FC0-DF9E-A3BE-47200F4E0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0388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AU" dirty="0"/>
              <a:t>Core – File handling and miscellaneous functionality</a:t>
            </a:r>
          </a:p>
          <a:p>
            <a:r>
              <a:rPr lang="en-AU" dirty="0"/>
              <a:t>Azure – Mike Model execution, Blob + File storage</a:t>
            </a:r>
          </a:p>
          <a:p>
            <a:r>
              <a:rPr lang="en-AU" dirty="0" err="1"/>
              <a:t>Dfs</a:t>
            </a:r>
            <a:r>
              <a:rPr lang="en-AU" dirty="0"/>
              <a:t> – </a:t>
            </a:r>
            <a:r>
              <a:rPr lang="en-AU" dirty="0" err="1"/>
              <a:t>Dfs</a:t>
            </a:r>
            <a:r>
              <a:rPr lang="en-AU" dirty="0"/>
              <a:t> manipulation functionality</a:t>
            </a:r>
          </a:p>
          <a:p>
            <a:r>
              <a:rPr lang="en-AU" dirty="0"/>
              <a:t>Jobs – Management of workflows, starting workflows, scenarios handling</a:t>
            </a:r>
          </a:p>
          <a:p>
            <a:r>
              <a:rPr lang="en-AU" dirty="0"/>
              <a:t>Models – Model handling and execution</a:t>
            </a:r>
          </a:p>
          <a:p>
            <a:r>
              <a:rPr lang="en-AU" dirty="0"/>
              <a:t>Timeseries – Manipulation, transfer, alerting etc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Documentation</a:t>
            </a:r>
            <a:endParaRPr lang="en-AU" dirty="0"/>
          </a:p>
          <a:p>
            <a:pPr marL="0" indent="0">
              <a:buNone/>
            </a:pPr>
            <a:r>
              <a:rPr lang="en-AU" sz="2800" dirty="0"/>
              <a:t>Lets see them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396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- 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885EC-46EC-2F78-20D3-41ABE892B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37" y="1830388"/>
            <a:ext cx="10515600" cy="4351338"/>
          </a:xfrm>
        </p:spPr>
        <p:txBody>
          <a:bodyPr/>
          <a:lstStyle/>
          <a:p>
            <a:r>
              <a:rPr lang="en-AU" dirty="0" err="1"/>
              <a:t>NetCDF</a:t>
            </a:r>
            <a:r>
              <a:rPr lang="en-AU" dirty="0"/>
              <a:t> files</a:t>
            </a:r>
          </a:p>
          <a:p>
            <a:pPr lvl="1"/>
            <a:r>
              <a:rPr lang="en-AU" dirty="0"/>
              <a:t>Conversion of </a:t>
            </a:r>
            <a:r>
              <a:rPr lang="en-AU" dirty="0" err="1"/>
              <a:t>NetCDF</a:t>
            </a:r>
            <a:r>
              <a:rPr lang="en-AU" dirty="0"/>
              <a:t> files has yet to be converted to actions</a:t>
            </a:r>
          </a:p>
          <a:p>
            <a:pPr lvl="1"/>
            <a:r>
              <a:rPr lang="en-AU" dirty="0"/>
              <a:t>Based on spreadsheet configuration allowing for separation</a:t>
            </a:r>
          </a:p>
          <a:p>
            <a:endParaRPr lang="en-AU" dirty="0"/>
          </a:p>
          <a:p>
            <a:r>
              <a:rPr lang="en-AU" dirty="0"/>
              <a:t>Reporting through </a:t>
            </a:r>
            <a:r>
              <a:rPr lang="en-AU" dirty="0" err="1"/>
              <a:t>DHI.Extensions</a:t>
            </a:r>
            <a:r>
              <a:rPr lang="en-AU" dirty="0"/>
              <a:t> NuGet </a:t>
            </a:r>
          </a:p>
          <a:p>
            <a:pPr lvl="1"/>
            <a:r>
              <a:rPr lang="en-AU" dirty="0"/>
              <a:t>Based on spreadsheet templates</a:t>
            </a:r>
          </a:p>
          <a:p>
            <a:pPr lvl="1"/>
            <a:r>
              <a:rPr lang="en-AU" dirty="0"/>
              <a:t>Imports </a:t>
            </a:r>
            <a:r>
              <a:rPr lang="en-AU" dirty="0" err="1"/>
              <a:t>Json</a:t>
            </a:r>
            <a:r>
              <a:rPr lang="en-AU" dirty="0"/>
              <a:t>, Timeseries data, Images</a:t>
            </a:r>
          </a:p>
          <a:p>
            <a:pPr lvl="1"/>
            <a:r>
              <a:rPr lang="en-AU" dirty="0"/>
              <a:t>Exports populated pdf, xlsx</a:t>
            </a:r>
          </a:p>
          <a:p>
            <a:pPr lvl="1"/>
            <a:r>
              <a:rPr lang="en-AU" dirty="0"/>
              <a:t>Leverages the spreadsheet engine for everything in between</a:t>
            </a:r>
          </a:p>
          <a:p>
            <a:pPr lvl="2"/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C50876-2407-B1E1-0F4B-5885D0E6D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166" y="3218519"/>
            <a:ext cx="4185283" cy="19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84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Scenarios - </a:t>
            </a:r>
            <a:r>
              <a:rPr lang="en-AU" dirty="0" err="1"/>
              <a:t>JsonDocuments</a:t>
            </a:r>
            <a:r>
              <a:rPr lang="en-AU" dirty="0"/>
              <a:t> + Jobs married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User creates a new scenario in a front end (</a:t>
            </a:r>
            <a:r>
              <a:rPr lang="en-AU" dirty="0" err="1"/>
              <a:t>json</a:t>
            </a:r>
            <a:r>
              <a:rPr lang="en-AU" dirty="0"/>
              <a:t> object), it is stored as a </a:t>
            </a:r>
            <a:r>
              <a:rPr lang="en-AU" dirty="0" err="1"/>
              <a:t>JsonDocument</a:t>
            </a:r>
            <a:r>
              <a:rPr lang="en-AU" dirty="0"/>
              <a:t> with a unique id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User clicks execute which sends the id through the job request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id to extract the </a:t>
            </a:r>
            <a:r>
              <a:rPr lang="en-AU" dirty="0" err="1"/>
              <a:t>json</a:t>
            </a:r>
            <a:r>
              <a:rPr lang="en-AU" dirty="0"/>
              <a:t> object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</a:t>
            </a:r>
            <a:r>
              <a:rPr lang="en-AU" dirty="0" err="1"/>
              <a:t>json</a:t>
            </a:r>
            <a:r>
              <a:rPr lang="en-AU" dirty="0"/>
              <a:t> object to e.g. modify models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If data has been added to the </a:t>
            </a:r>
            <a:r>
              <a:rPr lang="en-AU" dirty="0" err="1"/>
              <a:t>json</a:t>
            </a:r>
            <a:r>
              <a:rPr lang="en-AU" dirty="0"/>
              <a:t> object it is stored again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All along, the front end has been informed through </a:t>
            </a:r>
            <a:r>
              <a:rPr lang="en-AU" dirty="0" err="1"/>
              <a:t>SignalR</a:t>
            </a:r>
            <a:r>
              <a:rPr lang="en-AU" dirty="0"/>
              <a:t> about changes and progress and the user can now continue working with the executed scenario 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00868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Domain Services 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Accounts</a:t>
            </a:r>
          </a:p>
          <a:p>
            <a:r>
              <a:rPr lang="en-AU" dirty="0"/>
              <a:t>User Groups</a:t>
            </a:r>
          </a:p>
          <a:p>
            <a:r>
              <a:rPr lang="en-AU" dirty="0"/>
              <a:t>Jobs</a:t>
            </a:r>
          </a:p>
          <a:p>
            <a:r>
              <a:rPr lang="en-AU" dirty="0"/>
              <a:t>(Timeseries)</a:t>
            </a:r>
          </a:p>
          <a:p>
            <a:r>
              <a:rPr lang="en-AU" dirty="0"/>
              <a:t>(Scalars)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9D3F77-1C1C-4FCE-3AE1-63F2B3511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939" y="1825625"/>
            <a:ext cx="81112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4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Provider Cheat Sheet - Biased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9877425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For local testing there are lots of </a:t>
            </a:r>
            <a:r>
              <a:rPr lang="en-AU" sz="3200" dirty="0" err="1"/>
              <a:t>json</a:t>
            </a:r>
            <a:r>
              <a:rPr lang="en-AU" sz="3200" dirty="0"/>
              <a:t> based default providers</a:t>
            </a:r>
          </a:p>
          <a:p>
            <a:r>
              <a:rPr lang="en-AU" sz="3200" dirty="0"/>
              <a:t>For production data, use PostgreSQL provider Accounts, </a:t>
            </a:r>
            <a:r>
              <a:rPr lang="en-AU" sz="3200" dirty="0" err="1"/>
              <a:t>UserGroups</a:t>
            </a:r>
            <a:r>
              <a:rPr lang="en-AU" sz="3200" dirty="0"/>
              <a:t>, </a:t>
            </a:r>
            <a:r>
              <a:rPr lang="en-AU" sz="3200" dirty="0" err="1"/>
              <a:t>RefreshTokens</a:t>
            </a:r>
            <a:r>
              <a:rPr lang="en-AU" sz="3200" dirty="0"/>
              <a:t>, Jobs, </a:t>
            </a:r>
            <a:r>
              <a:rPr lang="en-AU" sz="3200" dirty="0" err="1"/>
              <a:t>JsonDocuments</a:t>
            </a:r>
            <a:r>
              <a:rPr lang="en-AU" sz="3200" dirty="0"/>
              <a:t>, Scalars, Logging, Places</a:t>
            </a:r>
          </a:p>
          <a:p>
            <a:r>
              <a:rPr lang="en-AU" sz="3200" dirty="0"/>
              <a:t>For time series, don’t use file based storage for “infinite” times series. Use e.g. MIKE OPERATIONS, MIKE Cloud, DIMS.CORE</a:t>
            </a:r>
          </a:p>
          <a:p>
            <a:r>
              <a:rPr lang="en-AU" sz="3200" dirty="0"/>
              <a:t>For inter process communication, use the DS provider to decouple your system …. (Domain Services provider gives access to Domain Services </a:t>
            </a:r>
            <a:r>
              <a:rPr lang="en-AU" sz="3200" dirty="0" err="1"/>
              <a:t>Webapis</a:t>
            </a:r>
            <a:r>
              <a:rPr lang="en-AU" sz="3200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AECAA-9A51-4C32-7B93-37EDAD1AF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603" y="52387"/>
            <a:ext cx="1769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9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BC972-7DC4-BE7D-F9B5-86DA898FC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AU" sz="6600" dirty="0"/>
          </a:p>
          <a:p>
            <a:pPr marL="0" indent="0" algn="ctr">
              <a:buNone/>
            </a:pPr>
            <a:r>
              <a:rPr lang="en-AU" sz="6600" dirty="0"/>
              <a:t>NCOS</a:t>
            </a:r>
          </a:p>
        </p:txBody>
      </p:sp>
    </p:spTree>
    <p:extLst>
      <p:ext uri="{BB962C8B-B14F-4D97-AF65-F5344CB8AC3E}">
        <p14:creationId xmlns:p14="http://schemas.microsoft.com/office/powerpoint/2010/main" val="1448996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Going forward - Developments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Hybrid Execution option, Azure &lt;-&gt; On Prem/Data Centre</a:t>
            </a:r>
          </a:p>
          <a:p>
            <a:r>
              <a:rPr lang="en-AU" dirty="0"/>
              <a:t>Workflow Host integration with Azure Artefacts</a:t>
            </a:r>
          </a:p>
          <a:p>
            <a:r>
              <a:rPr lang="en-AU" dirty="0"/>
              <a:t>Kubernetes integration</a:t>
            </a:r>
          </a:p>
          <a:p>
            <a:r>
              <a:rPr lang="en-AU" dirty="0"/>
              <a:t>New designer (ELSA), hopefully?</a:t>
            </a:r>
          </a:p>
          <a:p>
            <a:r>
              <a:rPr lang="en-AU" dirty="0"/>
              <a:t>Job </a:t>
            </a:r>
            <a:r>
              <a:rPr lang="en-AU" dirty="0" err="1"/>
              <a:t>Automater</a:t>
            </a:r>
            <a:r>
              <a:rPr lang="en-AU" dirty="0"/>
              <a:t>, scheduling and event based start of jobs</a:t>
            </a:r>
          </a:p>
          <a:p>
            <a:r>
              <a:rPr lang="en-AU" dirty="0"/>
              <a:t>…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6254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Internal Open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Everything here is the result of a collaborative effort</a:t>
            </a:r>
          </a:p>
          <a:p>
            <a:r>
              <a:rPr lang="en-AU" dirty="0"/>
              <a:t>Don’t hold back, reach out with suggestions, questions or PRs </a:t>
            </a:r>
            <a:r>
              <a:rPr lang="en-AU" dirty="0">
                <a:sym typeface="Wingdings" panose="05000000000000000000" pitchFamily="2" charset="2"/>
              </a:rPr>
              <a:t></a:t>
            </a:r>
          </a:p>
          <a:p>
            <a:r>
              <a:rPr lang="en-AU" dirty="0"/>
              <a:t>Many people that have experience with Domain Services and Workflow</a:t>
            </a:r>
          </a:p>
          <a:p>
            <a:r>
              <a:rPr lang="en-AU" dirty="0"/>
              <a:t>And remember when selecting approaches … what may seem easy for you now, may not be easy for others to maintain later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0033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Exercises and tests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3200" dirty="0"/>
              <a:t>There are two exercises and tests</a:t>
            </a:r>
          </a:p>
          <a:p>
            <a:pPr lvl="1"/>
            <a:r>
              <a:rPr lang="en-AU" sz="2800" dirty="0"/>
              <a:t>Create a workflow sending a mail</a:t>
            </a:r>
          </a:p>
          <a:p>
            <a:pPr lvl="1"/>
            <a:r>
              <a:rPr lang="en-AU" sz="2800" dirty="0"/>
              <a:t>Multiple choice</a:t>
            </a:r>
          </a:p>
          <a:p>
            <a:r>
              <a:rPr lang="en-AU" sz="3200" dirty="0"/>
              <a:t>Please think of some use cases for next time that we can discuss</a:t>
            </a:r>
          </a:p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3271164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2764" y="2772606"/>
            <a:ext cx="7647441" cy="3254375"/>
          </a:xfrm>
        </p:spPr>
        <p:txBody>
          <a:bodyPr>
            <a:normAutofit/>
          </a:bodyPr>
          <a:lstStyle/>
          <a:p>
            <a:r>
              <a:rPr lang="en-US" sz="3600" dirty="0"/>
              <a:t>Purpose of the Workflow - History</a:t>
            </a:r>
          </a:p>
          <a:p>
            <a:r>
              <a:rPr lang="en-US" sz="3600" dirty="0"/>
              <a:t>Architecture</a:t>
            </a:r>
          </a:p>
          <a:p>
            <a:r>
              <a:rPr lang="en-US" sz="3600" dirty="0"/>
              <a:t>Workflow Example</a:t>
            </a:r>
          </a:p>
          <a:p>
            <a:r>
              <a:rPr lang="en-US" sz="3600" dirty="0"/>
              <a:t>Building blocks – Actions</a:t>
            </a:r>
          </a:p>
          <a:p>
            <a:r>
              <a:rPr lang="en-US" sz="3600" dirty="0"/>
              <a:t>Scenarios, Domain Services Ops, </a:t>
            </a:r>
            <a:r>
              <a:rPr lang="en-US" sz="3600" dirty="0" err="1"/>
              <a:t>misc</a:t>
            </a:r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100" name="Picture 4" descr="Agenda - letters written in beautiful boxes on white background Stock  Illustration | Adobe Stock">
            <a:extLst>
              <a:ext uri="{FF2B5EF4-FFF2-40B4-BE49-F238E27FC236}">
                <a16:creationId xmlns:a16="http://schemas.microsoft.com/office/drawing/2014/main" id="{2A21C2AB-5AB7-7BD8-FDED-86C41E95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197" y="440267"/>
            <a:ext cx="524615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D6E050-23F6-5DC1-D60A-D8044C3292E0}"/>
              </a:ext>
            </a:extLst>
          </p:cNvPr>
          <p:cNvSpPr txBox="1">
            <a:spLocks/>
          </p:cNvSpPr>
          <p:nvPr/>
        </p:nvSpPr>
        <p:spPr>
          <a:xfrm>
            <a:off x="6541953" y="6341306"/>
            <a:ext cx="5807210" cy="7358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(Ask questions along the way, please)</a:t>
            </a:r>
          </a:p>
        </p:txBody>
      </p:sp>
    </p:spTree>
    <p:extLst>
      <p:ext uri="{BB962C8B-B14F-4D97-AF65-F5344CB8AC3E}">
        <p14:creationId xmlns:p14="http://schemas.microsoft.com/office/powerpoint/2010/main" val="14561646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FB7B-DA89-C337-DDF6-33AD75BF2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EDBA9-3663-D4C2-2E76-169C1C1C0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AU" sz="8800" dirty="0"/>
          </a:p>
          <a:p>
            <a:pPr marL="0" indent="0" algn="ctr">
              <a:buNone/>
            </a:pPr>
            <a:r>
              <a:rPr lang="en-AU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6739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Franz Thomsen - </a:t>
            </a:r>
            <a:r>
              <a:rPr lang="en-AU" dirty="0"/>
              <a:t>Head of Port IT / Cybersecurity, Seaport OPX</a:t>
            </a:r>
          </a:p>
          <a:p>
            <a:r>
              <a:rPr lang="en-AU" dirty="0"/>
              <a:t>With DHI since 2001 - first operational systems in 2003</a:t>
            </a:r>
          </a:p>
          <a:p>
            <a:r>
              <a:rPr lang="en-AU" dirty="0"/>
              <a:t>Lots of front-ends through multiple tech stacks</a:t>
            </a:r>
          </a:p>
          <a:p>
            <a:r>
              <a:rPr lang="en-AU" dirty="0"/>
              <a:t>Lots of backends through multiple tech stacks, supporting frontend</a:t>
            </a:r>
          </a:p>
          <a:p>
            <a:r>
              <a:rPr lang="en-AU" dirty="0"/>
              <a:t>Backend “async” scenario/workflow systems since 2009</a:t>
            </a:r>
          </a:p>
          <a:p>
            <a:r>
              <a:rPr lang="en-AU" dirty="0"/>
              <a:t>Reusable, Reusable, REUSABLE</a:t>
            </a: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75760-B6E6-8668-023E-DA761B717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802" y="4633707"/>
            <a:ext cx="4496098" cy="20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3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History – 2015</a:t>
            </a:r>
            <a:br>
              <a:rPr lang="en-AU" dirty="0"/>
            </a:br>
            <a:r>
              <a:rPr lang="en-US" sz="2800" dirty="0"/>
              <a:t>Windows Workflow Foundation is amazing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Code Activities</a:t>
            </a:r>
          </a:p>
          <a:p>
            <a:r>
              <a:rPr lang="en-US" dirty="0"/>
              <a:t>Designer through Windows Workflow Foundation</a:t>
            </a:r>
          </a:p>
          <a:p>
            <a:r>
              <a:rPr lang="en-US" dirty="0" err="1"/>
              <a:t>Xaml</a:t>
            </a:r>
            <a:r>
              <a:rPr lang="en-US" dirty="0"/>
              <a:t> based workflows</a:t>
            </a:r>
          </a:p>
          <a:p>
            <a:r>
              <a:rPr lang="en-US" dirty="0"/>
              <a:t>Domain Services as pillar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2E2CB2-0801-0C9D-BECA-F5FDD088A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351" y="2996672"/>
            <a:ext cx="6474979" cy="364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0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– 2021</a:t>
            </a:r>
            <a:br>
              <a:rPr lang="en-AU" dirty="0"/>
            </a:br>
            <a:r>
              <a:rPr lang="en-US" sz="2800" dirty="0"/>
              <a:t>Windows Workflow Foundation is going out, no </a:t>
            </a:r>
            <a:r>
              <a:rPr lang="en-US" sz="2800" dirty="0" err="1"/>
              <a:t>.net</a:t>
            </a:r>
            <a:r>
              <a:rPr lang="en-US" sz="2800" dirty="0"/>
              <a:t> core support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Actions (code from Code Activities moved to Actions)</a:t>
            </a:r>
          </a:p>
          <a:p>
            <a:r>
              <a:rPr lang="en-US" dirty="0"/>
              <a:t>No designer, Visual Studio is used</a:t>
            </a:r>
          </a:p>
          <a:p>
            <a:r>
              <a:rPr lang="en-US" dirty="0"/>
              <a:t>C#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(This is where we are now)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65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Beyond</a:t>
            </a:r>
            <a:br>
              <a:rPr lang="en-AU" dirty="0"/>
            </a:br>
            <a:r>
              <a:rPr lang="en-US" sz="2800" dirty="0"/>
              <a:t>A designer just makes things very accessible for everyone – ELSA?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ELSA Activities wrapping Actions</a:t>
            </a:r>
          </a:p>
          <a:p>
            <a:r>
              <a:rPr lang="en-US" dirty="0"/>
              <a:t>Web based designer</a:t>
            </a:r>
          </a:p>
          <a:p>
            <a:r>
              <a:rPr lang="en-US" dirty="0" err="1"/>
              <a:t>Json</a:t>
            </a:r>
            <a:r>
              <a:rPr lang="en-US" dirty="0"/>
              <a:t>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Now everyone without software development skills can build workflows again!!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2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Developer Documentation</a:t>
            </a:r>
            <a:endParaRPr lang="en-US" dirty="0"/>
          </a:p>
          <a:p>
            <a:r>
              <a:rPr lang="en-US" dirty="0">
                <a:hlinkClick r:id="rId4"/>
              </a:rPr>
              <a:t>NuGet</a:t>
            </a:r>
            <a:endParaRPr lang="en-US" dirty="0"/>
          </a:p>
          <a:p>
            <a:r>
              <a:rPr lang="en-US" dirty="0">
                <a:hlinkClick r:id="rId5"/>
              </a:rPr>
              <a:t>GitHub</a:t>
            </a:r>
            <a:endParaRPr lang="en-US" dirty="0"/>
          </a:p>
          <a:p>
            <a:r>
              <a:rPr lang="en-US" dirty="0">
                <a:hlinkClick r:id="rId6"/>
              </a:rPr>
              <a:t>Communication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3DF3E-3800-1D85-3311-DD0FE4E6B4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1160" y="344474"/>
            <a:ext cx="5967180" cy="32011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36BD4E-3E54-4E2D-F91E-C531BDEED7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3891" y="1373338"/>
            <a:ext cx="5967179" cy="41113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FF4D85-2F5D-AA84-BBDB-52288EBFCD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12535" y="2189795"/>
            <a:ext cx="5800510" cy="460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9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1755</TotalTime>
  <Words>1347</Words>
  <Application>Microsoft Office PowerPoint</Application>
  <PresentationFormat>Widescreen</PresentationFormat>
  <Paragraphs>265</Paragraphs>
  <Slides>30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Module 3: Backend – advanced Workflow Execution</vt:lpstr>
      <vt:lpstr>PowerPoint Presentation</vt:lpstr>
      <vt:lpstr>PowerPoint Presentation</vt:lpstr>
      <vt:lpstr>Who Am I</vt:lpstr>
      <vt:lpstr>History – 2015 Windows Workflow Foundation is amazing</vt:lpstr>
      <vt:lpstr>History – 2021 Windows Workflow Foundation is going out, no .net core support</vt:lpstr>
      <vt:lpstr>Beyond A designer just makes things very accessible for everyone – ELSA?</vt:lpstr>
      <vt:lpstr>Resources</vt:lpstr>
      <vt:lpstr>Architecture</vt:lpstr>
      <vt:lpstr>Architecture</vt:lpstr>
      <vt:lpstr>Architecture</vt:lpstr>
      <vt:lpstr>What do I have running for the Demo</vt:lpstr>
      <vt:lpstr>Anatomy of a workflow</vt:lpstr>
      <vt:lpstr>What do I want to Demo</vt:lpstr>
      <vt:lpstr>Actions in model execution for this Demo</vt:lpstr>
      <vt:lpstr>Time series actions – BuildTimeseries</vt:lpstr>
      <vt:lpstr>Time series actions – TransferTimeseries </vt:lpstr>
      <vt:lpstr>PowerPoint Presentation</vt:lpstr>
      <vt:lpstr>PowerPoint Presentation</vt:lpstr>
      <vt:lpstr>PowerPoint Presentation</vt:lpstr>
      <vt:lpstr>Actions – Most important groups</vt:lpstr>
      <vt:lpstr>Actions - Extras</vt:lpstr>
      <vt:lpstr>Scenarios - JsonDocuments + Jobs married</vt:lpstr>
      <vt:lpstr>Domain Services Ops</vt:lpstr>
      <vt:lpstr>Provider Cheat Sheet - Biased</vt:lpstr>
      <vt:lpstr>PowerPoint Presentation</vt:lpstr>
      <vt:lpstr>Going forward - Developments</vt:lpstr>
      <vt:lpstr>Internal Open Source</vt:lpstr>
      <vt:lpstr>Exercises and tests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Introduction</dc:title>
  <dc:creator>Lars Michael</dc:creator>
  <cp:lastModifiedBy>Franz Thomsen</cp:lastModifiedBy>
  <cp:revision>35</cp:revision>
  <dcterms:created xsi:type="dcterms:W3CDTF">2022-04-05T11:06:54Z</dcterms:created>
  <dcterms:modified xsi:type="dcterms:W3CDTF">2022-09-21T05:08:21Z</dcterms:modified>
</cp:coreProperties>
</file>

<file path=docProps/thumbnail.jpeg>
</file>